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54" r:id="rId2"/>
    <p:sldMasterId id="2147483650" r:id="rId3"/>
  </p:sldMasterIdLst>
  <p:sldIdLst>
    <p:sldId id="276" r:id="rId4"/>
    <p:sldId id="277" r:id="rId5"/>
    <p:sldId id="278" r:id="rId6"/>
    <p:sldId id="279" r:id="rId7"/>
    <p:sldId id="280" r:id="rId8"/>
    <p:sldId id="281" r:id="rId9"/>
    <p:sldId id="275" r:id="rId10"/>
    <p:sldId id="312" r:id="rId11"/>
    <p:sldId id="292" r:id="rId12"/>
    <p:sldId id="296" r:id="rId13"/>
    <p:sldId id="310" r:id="rId14"/>
    <p:sldId id="291" r:id="rId15"/>
    <p:sldId id="270" r:id="rId16"/>
    <p:sldId id="274" r:id="rId17"/>
    <p:sldId id="271" r:id="rId18"/>
    <p:sldId id="272" r:id="rId19"/>
    <p:sldId id="273" r:id="rId20"/>
    <p:sldId id="284" r:id="rId21"/>
    <p:sldId id="293" r:id="rId22"/>
    <p:sldId id="295" r:id="rId23"/>
    <p:sldId id="313" r:id="rId24"/>
    <p:sldId id="294" r:id="rId25"/>
    <p:sldId id="297" r:id="rId26"/>
    <p:sldId id="298" r:id="rId27"/>
    <p:sldId id="300" r:id="rId28"/>
    <p:sldId id="306" r:id="rId29"/>
    <p:sldId id="304" r:id="rId30"/>
    <p:sldId id="305" r:id="rId31"/>
    <p:sldId id="309" r:id="rId32"/>
    <p:sldId id="307" r:id="rId33"/>
    <p:sldId id="308" r:id="rId34"/>
    <p:sldId id="314" r:id="rId35"/>
    <p:sldId id="315" r:id="rId36"/>
  </p:sldIdLst>
  <p:sldSz cx="12192000" cy="6858000"/>
  <p:notesSz cx="6858000" cy="9144000"/>
  <p:embeddedFontLst>
    <p:embeddedFont>
      <p:font typeface="Bahnschrift Light" panose="020B0502040204020203" pitchFamily="34" charset="0"/>
      <p:regular r:id="rId37"/>
    </p:embeddedFont>
    <p:embeddedFont>
      <p:font typeface="Copperplate Gothic Light" panose="020E0507020206020404" pitchFamily="34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ADAF8"/>
    <a:srgbClr val="F7C1F4"/>
    <a:srgbClr val="F3B3F3"/>
    <a:srgbClr val="FF89D8"/>
    <a:srgbClr val="E52778"/>
    <a:srgbClr val="A1074D"/>
    <a:srgbClr val="FF5050"/>
    <a:srgbClr val="2FC6B7"/>
    <a:srgbClr val="23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3" autoAdjust="0"/>
    <p:restoredTop sz="99006" autoAdjust="0"/>
  </p:normalViewPr>
  <p:slideViewPr>
    <p:cSldViewPr snapToGrid="0">
      <p:cViewPr varScale="1">
        <p:scale>
          <a:sx n="112" d="100"/>
          <a:sy n="112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8CCC-F855-4081-A793-AABF5664194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B8C53-658F-489F-AA88-B928B4B50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05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3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1"/>
          <a:stretch/>
        </p:blipFill>
        <p:spPr>
          <a:xfrm>
            <a:off x="0" y="0"/>
            <a:ext cx="12192000" cy="2498273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202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2498273"/>
            <a:ext cx="12192000" cy="4359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3"/>
          <a:stretch/>
        </p:blipFill>
        <p:spPr>
          <a:xfrm>
            <a:off x="5096170" y="-12700"/>
            <a:ext cx="1999661" cy="3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602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58740" y="524394"/>
            <a:ext cx="1874520" cy="180000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27606" y="2736848"/>
            <a:ext cx="79367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전기차 급속 충전소</a:t>
            </a:r>
            <a:endParaRPr lang="en-US" altLang="ko-KR" sz="6600" spc="300" dirty="0">
              <a:solidFill>
                <a:schemeClr val="bg1"/>
              </a:solidFill>
              <a:latin typeface="Copperplate Gothic Light" panose="020E0507020206020404" pitchFamily="34" charset="0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66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 </a:t>
            </a:r>
            <a:r>
              <a:rPr lang="ko-KR" altLang="en-US" sz="66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입지 추천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5866" y="5388426"/>
            <a:ext cx="24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solidFill>
                  <a:srgbClr val="FFFF00"/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group member</a:t>
            </a:r>
            <a:endParaRPr lang="ko-KR" altLang="en-US" spc="300" dirty="0">
              <a:solidFill>
                <a:srgbClr val="FFFF00"/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65" y="6180280"/>
            <a:ext cx="11493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이상우</a:t>
            </a:r>
            <a:r>
              <a:rPr lang="en-US" altLang="ko-KR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최성현</a:t>
            </a:r>
            <a:r>
              <a:rPr lang="en-US" altLang="ko-KR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이대희</a:t>
            </a:r>
            <a:r>
              <a:rPr lang="en-US" altLang="ko-KR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강민정</a:t>
            </a:r>
            <a:r>
              <a:rPr lang="en-US" altLang="ko-KR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  </a:t>
            </a:r>
            <a:endParaRPr lang="ko-KR" altLang="en-US" sz="3200" spc="300" dirty="0">
              <a:solidFill>
                <a:schemeClr val="tx1">
                  <a:lumMod val="85000"/>
                  <a:lumOff val="15000"/>
                </a:schemeClr>
              </a:solidFill>
              <a:latin typeface="Copperplate Gothic Light" panose="020E0507020206020404" pitchFamily="34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4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4983"/>
            <a:ext cx="431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전기차 충전소 인프라 현황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07945" y="1961185"/>
            <a:ext cx="5097636" cy="4620107"/>
            <a:chOff x="345899" y="1799741"/>
            <a:chExt cx="5097636" cy="4620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99" y="1799741"/>
              <a:ext cx="5097636" cy="432358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509057" y="6112071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한국전기자동차협회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68075" y="1503220"/>
            <a:ext cx="5708730" cy="5078072"/>
            <a:chOff x="5999691" y="1341777"/>
            <a:chExt cx="5708730" cy="5078072"/>
          </a:xfrm>
        </p:grpSpPr>
        <p:sp>
          <p:nvSpPr>
            <p:cNvPr id="8" name="직사각형 7"/>
            <p:cNvSpPr/>
            <p:nvPr/>
          </p:nvSpPr>
          <p:spPr>
            <a:xfrm>
              <a:off x="9907928" y="6112072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한국전기자동차협회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691" y="1341777"/>
              <a:ext cx="5708730" cy="478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4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4983"/>
            <a:ext cx="431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전기차 충전소 인프라 현황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37726" y="2024879"/>
            <a:ext cx="5220182" cy="4436170"/>
            <a:chOff x="601883" y="1851949"/>
            <a:chExt cx="5220182" cy="4436170"/>
          </a:xfrm>
        </p:grpSpPr>
        <p:sp>
          <p:nvSpPr>
            <p:cNvPr id="14" name="TextBox 13"/>
            <p:cNvSpPr txBox="1"/>
            <p:nvPr/>
          </p:nvSpPr>
          <p:spPr>
            <a:xfrm>
              <a:off x="2208087" y="5764899"/>
              <a:ext cx="21018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급속 충전소 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601883" y="1851949"/>
              <a:ext cx="5220182" cy="3819645"/>
            </a:xfrm>
            <a:prstGeom prst="round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현재 우리나라에 설치된 급속 충전기는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50kWh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급 충전기가 많음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 50kWh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급의 의미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 간단히 말해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시간에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50kWh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를 충전할 수 있다는 이야기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3248" y="2097423"/>
              <a:ext cx="1891536" cy="2145542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6425878" y="2024879"/>
            <a:ext cx="5220182" cy="4436171"/>
            <a:chOff x="6310131" y="1851948"/>
            <a:chExt cx="5220182" cy="443617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6310131" y="1851948"/>
              <a:ext cx="5220182" cy="3819645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</a:rPr>
                <a:t>완속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 충전기는 벽에 붙어 있거나 타원형으로 되어 있는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</a:rPr>
                <a:t>고정형과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이동형 충전기가 있음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고정형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</a:rPr>
                <a:t>완속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 충전기는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7kW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정도 속도가 나오고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</a:rPr>
                <a:t>이동형의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 경우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2~3.5kW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정도 속도가 남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1231" y="2141316"/>
              <a:ext cx="1632507" cy="1939048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707" y="2245488"/>
              <a:ext cx="1680636" cy="1997477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7869293" y="5764899"/>
              <a:ext cx="21018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완속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 충전소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1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" y="1342847"/>
            <a:ext cx="6045968" cy="5458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4983"/>
            <a:ext cx="395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 충전소 인프라 현황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244528" y="867014"/>
            <a:ext cx="5790140" cy="5826724"/>
            <a:chOff x="136098" y="1015261"/>
            <a:chExt cx="5790140" cy="5826724"/>
          </a:xfrm>
        </p:grpSpPr>
        <p:grpSp>
          <p:nvGrpSpPr>
            <p:cNvPr id="10" name="그룹 9"/>
            <p:cNvGrpSpPr/>
            <p:nvPr/>
          </p:nvGrpSpPr>
          <p:grpSpPr>
            <a:xfrm>
              <a:off x="136098" y="1015261"/>
              <a:ext cx="5790140" cy="5461747"/>
              <a:chOff x="0" y="1076446"/>
              <a:chExt cx="5790140" cy="5461747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9" t="16389" r="33672"/>
              <a:stretch/>
            </p:blipFill>
            <p:spPr bwMode="auto">
              <a:xfrm>
                <a:off x="0" y="1183869"/>
                <a:ext cx="5790140" cy="5354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979067" y="1076446"/>
                <a:ext cx="3113794" cy="3240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3" t="86173" r="45859" b="8272"/>
            <a:stretch/>
          </p:blipFill>
          <p:spPr bwMode="auto">
            <a:xfrm>
              <a:off x="2300650" y="6460993"/>
              <a:ext cx="2447925" cy="380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58695" y="1238490"/>
            <a:ext cx="8257579" cy="4244613"/>
          </a:xfrm>
          <a:prstGeom prst="rect">
            <a:avLst/>
          </a:prstGeom>
          <a:ln w="38100" cmpd="thinThick">
            <a:solidFill>
              <a:srgbClr val="FFFF00"/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1275" y="450760"/>
            <a:ext cx="368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분석</a:t>
            </a:r>
            <a:r>
              <a:rPr lang="en-US" altLang="ko-KR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목적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32" y="1498284"/>
            <a:ext cx="83062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 err="1"/>
              <a:t>전기차가</a:t>
            </a:r>
            <a:r>
              <a:rPr lang="ko-KR" altLang="en-US" b="1" dirty="0"/>
              <a:t> 환경 경제 안전적인 측면에서 긍정적인 효과를 줌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서울시의 </a:t>
            </a:r>
            <a:r>
              <a:rPr lang="ko-KR" altLang="en-US" b="1" dirty="0" err="1"/>
              <a:t>전기차</a:t>
            </a:r>
            <a:r>
              <a:rPr lang="ko-KR" altLang="en-US" b="1" dirty="0"/>
              <a:t> 보급이 활성화되고 있는 상황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※ </a:t>
            </a:r>
            <a:r>
              <a:rPr lang="ko-KR" altLang="en-US" b="1" dirty="0" err="1"/>
              <a:t>전기차를</a:t>
            </a:r>
            <a:r>
              <a:rPr lang="ko-KR" altLang="en-US" b="1" dirty="0"/>
              <a:t> 사용하지 않는 가장 큰 요인으로 충전인프라 부족을 꼽음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※ </a:t>
            </a:r>
            <a:r>
              <a:rPr lang="ko-KR" altLang="en-US" b="1" dirty="0"/>
              <a:t>증가하는 전기차 수요에 대비하기 위해 충전인프라를 구축해야 함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※</a:t>
            </a:r>
            <a:r>
              <a:rPr lang="ko-KR" altLang="en-US" b="1" dirty="0"/>
              <a:t> 주요 환경 요인들을 분석해 </a:t>
            </a:r>
            <a:r>
              <a:rPr lang="ko-KR" altLang="en-US" b="1" dirty="0" err="1"/>
              <a:t>전기차</a:t>
            </a:r>
            <a:r>
              <a:rPr lang="ko-KR" altLang="en-US" b="1" dirty="0"/>
              <a:t> 충전소 최적의 입지를 선정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47641" y="5773485"/>
            <a:ext cx="958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선정된 입지를 토대로 </a:t>
            </a:r>
            <a:r>
              <a:rPr lang="ko-KR" altLang="en-US" sz="2400" b="1" dirty="0">
                <a:solidFill>
                  <a:srgbClr val="FF5050"/>
                </a:solidFill>
              </a:rPr>
              <a:t>서울시 전기차 </a:t>
            </a:r>
            <a:r>
              <a:rPr lang="ko-KR" altLang="en-US" sz="2400" b="1">
                <a:solidFill>
                  <a:srgbClr val="FF5050"/>
                </a:solidFill>
              </a:rPr>
              <a:t>급속 충전소인프라</a:t>
            </a:r>
            <a:r>
              <a:rPr lang="ko-KR" altLang="en-US" sz="2400" b="1"/>
              <a:t>를 </a:t>
            </a:r>
            <a:r>
              <a:rPr lang="ko-KR" altLang="en-US" sz="2400" b="1" dirty="0"/>
              <a:t>확충하고 </a:t>
            </a:r>
            <a:r>
              <a:rPr lang="ko-KR" altLang="en-US" sz="2400" b="1" dirty="0">
                <a:solidFill>
                  <a:srgbClr val="FF5050"/>
                </a:solidFill>
              </a:rPr>
              <a:t>전기차 사용을 </a:t>
            </a:r>
            <a:r>
              <a:rPr lang="ko-KR" altLang="en-US" sz="2400" b="1" dirty="0"/>
              <a:t>장려함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289179" y="5773485"/>
            <a:ext cx="728007" cy="6510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28922" y="1555775"/>
            <a:ext cx="1334156" cy="1294778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7391" y="1201832"/>
            <a:ext cx="405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2. </a:t>
            </a:r>
            <a:r>
              <a:rPr lang="ko-KR" altLang="en-US" sz="40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3548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27474" y="2437541"/>
            <a:ext cx="256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2016~2018 </a:t>
            </a:r>
            <a:r>
              <a:rPr lang="ko-KR" altLang="en-US" b="1" dirty="0"/>
              <a:t>년도 기준</a:t>
            </a:r>
            <a:endParaRPr lang="en-US" altLang="ko-KR" b="1" dirty="0"/>
          </a:p>
          <a:p>
            <a:r>
              <a:rPr lang="ko-KR" altLang="en-US" b="1" dirty="0"/>
              <a:t>자료</a:t>
            </a:r>
            <a:r>
              <a:rPr lang="en-US" altLang="ko-KR" b="1" dirty="0"/>
              <a:t>:</a:t>
            </a:r>
            <a:r>
              <a:rPr lang="ko-KR" altLang="en-US" b="1" dirty="0"/>
              <a:t>기후환경본부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617132" y="5889639"/>
            <a:ext cx="863598" cy="7718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462" y="6028059"/>
            <a:ext cx="1027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공용충전소 설치 위치의 </a:t>
            </a:r>
            <a:r>
              <a:rPr lang="en-US" altLang="ko-KR" sz="3200" b="1" dirty="0">
                <a:solidFill>
                  <a:srgbClr val="FF5050"/>
                </a:solidFill>
              </a:rPr>
              <a:t>‘</a:t>
            </a:r>
            <a:r>
              <a:rPr lang="ko-KR" altLang="en-US" sz="3200" b="1" dirty="0">
                <a:solidFill>
                  <a:srgbClr val="FF5050"/>
                </a:solidFill>
              </a:rPr>
              <a:t>적절성과 접근 효율성</a:t>
            </a:r>
            <a:r>
              <a:rPr lang="en-US" altLang="ko-KR" sz="3200" b="1" dirty="0">
                <a:solidFill>
                  <a:srgbClr val="FF5050"/>
                </a:solidFill>
              </a:rPr>
              <a:t>’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519" y="45076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요인 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93" y="189317"/>
            <a:ext cx="5601976" cy="3264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45" y="3351693"/>
            <a:ext cx="7548271" cy="24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16389" r="33672"/>
          <a:stretch/>
        </p:blipFill>
        <p:spPr bwMode="auto">
          <a:xfrm>
            <a:off x="2300772" y="389313"/>
            <a:ext cx="5666903" cy="524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65708" y="5909748"/>
            <a:ext cx="816938" cy="7619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3595" y="5998353"/>
            <a:ext cx="7128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서울지역 </a:t>
            </a:r>
            <a:r>
              <a:rPr lang="ko-KR" altLang="en-US" sz="3200" b="1" dirty="0">
                <a:solidFill>
                  <a:srgbClr val="FF5050"/>
                </a:solidFill>
              </a:rPr>
              <a:t>생활인구</a:t>
            </a:r>
            <a:r>
              <a:rPr lang="ko-KR" altLang="en-US" sz="3200" b="1" dirty="0"/>
              <a:t>를 요인으로 설정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03407" y="1588308"/>
            <a:ext cx="3698156" cy="303170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tx1"/>
                </a:solidFill>
              </a:rPr>
              <a:t>활용도를 높이기 위해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endParaRPr lang="en-US" altLang="ko-KR" sz="2200" b="1" dirty="0">
              <a:solidFill>
                <a:schemeClr val="tx1"/>
              </a:solidFill>
            </a:endParaRPr>
          </a:p>
          <a:p>
            <a:r>
              <a:rPr lang="ko-KR" altLang="en-US" sz="2200" b="1" dirty="0">
                <a:solidFill>
                  <a:schemeClr val="tx1"/>
                </a:solidFill>
              </a:rPr>
              <a:t>생활인구가 많은 곳에</a:t>
            </a:r>
            <a:endParaRPr lang="en-US" altLang="ko-KR" sz="2200" b="1" dirty="0">
              <a:solidFill>
                <a:schemeClr val="tx1"/>
              </a:solidFill>
            </a:endParaRPr>
          </a:p>
          <a:p>
            <a:endParaRPr lang="en-US" altLang="ko-KR" sz="2200" b="1" dirty="0">
              <a:solidFill>
                <a:schemeClr val="tx1"/>
              </a:solidFill>
            </a:endParaRPr>
          </a:p>
          <a:p>
            <a:r>
              <a:rPr lang="ko-KR" altLang="en-US" sz="2200" b="1" dirty="0">
                <a:solidFill>
                  <a:schemeClr val="tx1"/>
                </a:solidFill>
              </a:rPr>
              <a:t>충전소 입지를 세워야 함</a:t>
            </a: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3" t="86173" r="45859" b="8272"/>
          <a:stretch/>
        </p:blipFill>
        <p:spPr bwMode="auto">
          <a:xfrm>
            <a:off x="4446054" y="5494908"/>
            <a:ext cx="2447925" cy="38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519" y="45076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요인 설정</a:t>
            </a:r>
          </a:p>
        </p:txBody>
      </p:sp>
    </p:spTree>
    <p:extLst>
      <p:ext uri="{BB962C8B-B14F-4D97-AF65-F5344CB8AC3E}">
        <p14:creationId xmlns:p14="http://schemas.microsoft.com/office/powerpoint/2010/main" val="23040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59" y="189317"/>
            <a:ext cx="3811443" cy="307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58351" y="444858"/>
            <a:ext cx="4228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</a:t>
            </a:r>
            <a:r>
              <a:rPr lang="ko-KR" altLang="en-US" sz="1400" b="1" dirty="0"/>
              <a:t>한국에너지공단 전기자동차 조사결과 보고서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581150" y="946731"/>
            <a:ext cx="4302129" cy="2493713"/>
            <a:chOff x="7333504" y="877281"/>
            <a:chExt cx="4302129" cy="2493713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333504" y="877281"/>
              <a:ext cx="4302129" cy="1377523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</a:rPr>
                <a:t>전기차의 주사용 용도는 출퇴근이 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r>
                <a:rPr lang="en-US" altLang="ko-KR" sz="2000" b="1" dirty="0">
                  <a:solidFill>
                    <a:schemeClr val="tx1"/>
                  </a:solidFill>
                </a:rPr>
                <a:t>61.9%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로 가장 높음</a:t>
              </a:r>
            </a:p>
          </p:txBody>
        </p:sp>
        <p:sp>
          <p:nvSpPr>
            <p:cNvPr id="3" name="오른쪽 화살표 2"/>
            <p:cNvSpPr/>
            <p:nvPr/>
          </p:nvSpPr>
          <p:spPr>
            <a:xfrm>
              <a:off x="7406091" y="2709333"/>
              <a:ext cx="455828" cy="389468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60269" y="2539997"/>
              <a:ext cx="32681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서울 지역 </a:t>
              </a:r>
              <a:r>
                <a:rPr lang="ko-KR" altLang="en-US" sz="2400" b="1" dirty="0">
                  <a:solidFill>
                    <a:srgbClr val="FF5050"/>
                  </a:solidFill>
                </a:rPr>
                <a:t>직장인구</a:t>
              </a:r>
              <a:r>
                <a:rPr lang="ko-KR" altLang="en-US" sz="2400" b="1" dirty="0"/>
                <a:t>를 </a:t>
              </a:r>
              <a:endParaRPr lang="en-US" altLang="ko-KR" sz="2400" b="1" dirty="0"/>
            </a:p>
            <a:p>
              <a:r>
                <a:rPr lang="ko-KR" altLang="en-US" sz="2400" b="1" dirty="0"/>
                <a:t>요인으로 설정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09659" y="3957663"/>
            <a:ext cx="4302128" cy="2402616"/>
            <a:chOff x="7350438" y="3795615"/>
            <a:chExt cx="4302128" cy="240261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350438" y="3795615"/>
              <a:ext cx="4302128" cy="1377523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배터리의주요 충전 장소는 공공기관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r>
                <a:rPr lang="ko-KR" altLang="en-US" b="1" dirty="0">
                  <a:solidFill>
                    <a:schemeClr val="tx1"/>
                  </a:solidFill>
                </a:rPr>
                <a:t>충전소가 </a:t>
              </a:r>
              <a:r>
                <a:rPr lang="en-US" altLang="ko-KR" b="1" dirty="0">
                  <a:solidFill>
                    <a:schemeClr val="tx1"/>
                  </a:solidFill>
                </a:rPr>
                <a:t>31.0%</a:t>
              </a:r>
              <a:r>
                <a:rPr lang="ko-KR" altLang="en-US" b="1" dirty="0">
                  <a:solidFill>
                    <a:schemeClr val="tx1"/>
                  </a:solidFill>
                </a:rPr>
                <a:t>로 가장 높음</a:t>
              </a: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413876" y="5587999"/>
              <a:ext cx="455828" cy="389468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60268" y="5367234"/>
              <a:ext cx="32681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서울 지역 </a:t>
              </a:r>
              <a:r>
                <a:rPr lang="ko-KR" altLang="en-US" sz="2400" b="1" dirty="0" err="1">
                  <a:solidFill>
                    <a:srgbClr val="FF5050"/>
                  </a:solidFill>
                </a:rPr>
                <a:t>집객시설</a:t>
              </a:r>
              <a:r>
                <a:rPr lang="ko-KR" altLang="en-US" sz="2400" b="1" dirty="0" err="1"/>
                <a:t>을</a:t>
              </a:r>
              <a:r>
                <a:rPr lang="ko-KR" altLang="en-US" sz="2400" b="1" dirty="0"/>
                <a:t> </a:t>
              </a:r>
              <a:endParaRPr lang="en-US" altLang="ko-KR" sz="2400" b="1" dirty="0"/>
            </a:p>
            <a:p>
              <a:r>
                <a:rPr lang="ko-KR" altLang="en-US" sz="2400" b="1" dirty="0"/>
                <a:t>요인으로 설정</a:t>
              </a: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34" y="3455063"/>
            <a:ext cx="3368869" cy="327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519" y="45076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요인 설정</a:t>
            </a:r>
          </a:p>
        </p:txBody>
      </p:sp>
    </p:spTree>
    <p:extLst>
      <p:ext uri="{BB962C8B-B14F-4D97-AF65-F5344CB8AC3E}">
        <p14:creationId xmlns:p14="http://schemas.microsoft.com/office/powerpoint/2010/main" val="23040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분석 과정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852157" y="3261043"/>
            <a:ext cx="2102567" cy="442912"/>
            <a:chOff x="900113" y="1309688"/>
            <a:chExt cx="1743076" cy="44291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8" name="모서리가 둥근 직사각형 57"/>
            <p:cNvSpPr/>
            <p:nvPr/>
          </p:nvSpPr>
          <p:spPr>
            <a:xfrm>
              <a:off x="1271589" y="1309688"/>
              <a:ext cx="1371600" cy="4429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900113" y="1309688"/>
              <a:ext cx="985837" cy="44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4144298" y="3261043"/>
            <a:ext cx="1637244" cy="4429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 rot="10800000">
            <a:off x="7808292" y="3248499"/>
            <a:ext cx="2102567" cy="442912"/>
            <a:chOff x="900113" y="1309688"/>
            <a:chExt cx="1743076" cy="44291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6" name="모서리가 둥근 직사각형 55"/>
            <p:cNvSpPr/>
            <p:nvPr/>
          </p:nvSpPr>
          <p:spPr>
            <a:xfrm>
              <a:off x="1271589" y="1309688"/>
              <a:ext cx="1371600" cy="4429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900113" y="1309688"/>
              <a:ext cx="985837" cy="44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5971116" y="3261042"/>
            <a:ext cx="1637244" cy="4429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10800000">
            <a:off x="8287124" y="3681251"/>
            <a:ext cx="706599" cy="40005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 rot="10800000">
            <a:off x="4594554" y="3703952"/>
            <a:ext cx="706599" cy="40005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6442901" y="2880040"/>
            <a:ext cx="706599" cy="4000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>
            <a:off x="2806499" y="2908346"/>
            <a:ext cx="706599" cy="40005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612392" y="2236248"/>
            <a:ext cx="93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54724" y="4104004"/>
            <a:ext cx="93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6649" y="2262015"/>
            <a:ext cx="93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51673" y="4063364"/>
            <a:ext cx="93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68859" y="1543690"/>
            <a:ext cx="30835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전기차 급속 충전소 위치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반경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(800m)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91406" y="5102384"/>
            <a:ext cx="3083598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추출된 동들의 요인 분석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클러스터링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 요인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 별 생활 인구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주요집객시설 밀집도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66700" y="1697578"/>
            <a:ext cx="45177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입지에 가장 적합한 군집 선정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2065" y="5102384"/>
            <a:ext cx="35563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선정된 군집에서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1km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반경에 포함되지 않는 동 추출</a:t>
            </a:r>
          </a:p>
        </p:txBody>
      </p:sp>
    </p:spTree>
    <p:extLst>
      <p:ext uri="{BB962C8B-B14F-4D97-AF65-F5344CB8AC3E}">
        <p14:creationId xmlns:p14="http://schemas.microsoft.com/office/powerpoint/2010/main" val="10288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데이터 추출 및 시각화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7590" y="2316442"/>
            <a:ext cx="2220172" cy="338554"/>
            <a:chOff x="141778" y="2044980"/>
            <a:chExt cx="2220172" cy="338554"/>
          </a:xfrm>
        </p:grpSpPr>
        <p:sp>
          <p:nvSpPr>
            <p:cNvPr id="5" name="타원 4"/>
            <p:cNvSpPr/>
            <p:nvPr/>
          </p:nvSpPr>
          <p:spPr>
            <a:xfrm>
              <a:off x="141778" y="2081292"/>
              <a:ext cx="265930" cy="26593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4437" y="2044980"/>
              <a:ext cx="1917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:  </a:t>
              </a:r>
              <a:r>
                <a:rPr lang="ko-KR" altLang="en-US" sz="1600" dirty="0"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충전소 반경 </a:t>
              </a:r>
              <a:r>
                <a:rPr lang="en-US" altLang="ko-KR" sz="1600" dirty="0"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800m</a:t>
              </a:r>
              <a:endParaRPr lang="ko-KR" altLang="en-US" sz="16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73335" y="1423436"/>
            <a:ext cx="8457640" cy="5054115"/>
            <a:chOff x="2885090" y="1204238"/>
            <a:chExt cx="8457640" cy="50541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969" y="1678336"/>
              <a:ext cx="8321761" cy="45800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85090" y="1204238"/>
              <a:ext cx="592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 전기자동차 충전소 위치 및 반경 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800m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511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778" y="872027"/>
            <a:ext cx="5746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CONTENTS</a:t>
            </a:r>
            <a:endParaRPr lang="ko-KR" altLang="en-US" sz="6600" spc="300" dirty="0">
              <a:solidFill>
                <a:schemeClr val="bg1"/>
              </a:solidFill>
              <a:latin typeface="Copperplate Gothic Light" panose="020E0507020206020404" pitchFamily="34" charset="0"/>
              <a:ea typeface="나눔스퀘어 Extra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85708" y="5648597"/>
            <a:ext cx="420580" cy="1219155"/>
            <a:chOff x="5885708" y="5648597"/>
            <a:chExt cx="420580" cy="1219155"/>
          </a:xfrm>
        </p:grpSpPr>
        <p:sp>
          <p:nvSpPr>
            <p:cNvPr id="13" name="직사각형 12"/>
            <p:cNvSpPr/>
            <p:nvPr/>
          </p:nvSpPr>
          <p:spPr>
            <a:xfrm>
              <a:off x="5885708" y="5648597"/>
              <a:ext cx="420580" cy="403860"/>
            </a:xfrm>
            <a:prstGeom prst="rect">
              <a:avLst/>
            </a:prstGeom>
            <a:noFill/>
            <a:ln w="1016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opperplate Gothic Light" panose="020E0507020206020404" pitchFamily="34" charset="0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096000" y="6052457"/>
              <a:ext cx="0" cy="815295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755603" y="3647905"/>
            <a:ext cx="268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분석 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38661" y="4203122"/>
            <a:ext cx="21146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서울시 대기 현환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전기차의 효과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전기차 보급 현황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전기차 충전 인프라 현황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급속 충전소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분석 목적</a:t>
            </a:r>
          </a:p>
        </p:txBody>
      </p:sp>
    </p:spTree>
    <p:extLst>
      <p:ext uri="{BB962C8B-B14F-4D97-AF65-F5344CB8AC3E}">
        <p14:creationId xmlns:p14="http://schemas.microsoft.com/office/powerpoint/2010/main" val="21071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93066" y="1179639"/>
            <a:ext cx="8284173" cy="5328246"/>
            <a:chOff x="2797179" y="1148454"/>
            <a:chExt cx="8284173" cy="53282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090" y="1604348"/>
              <a:ext cx="8196262" cy="48723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97179" y="1148454"/>
              <a:ext cx="592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서울시 동 별 </a:t>
              </a:r>
              <a:r>
                <a:rPr lang="ko-KR" altLang="en-US" sz="2000" u="sng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생활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인구 밀집도 분석 결과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62859" y="1715644"/>
            <a:ext cx="3356900" cy="4792241"/>
            <a:chOff x="3700463" y="1771650"/>
            <a:chExt cx="3629838" cy="482762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3700463" y="1771650"/>
              <a:ext cx="3429000" cy="4827627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700463" y="1916563"/>
              <a:ext cx="3629838" cy="4682714"/>
              <a:chOff x="3700463" y="1916563"/>
              <a:chExt cx="3629838" cy="4682714"/>
            </a:xfrm>
            <a:grpFill/>
          </p:grpSpPr>
          <p:sp>
            <p:nvSpPr>
              <p:cNvPr id="29" name="TextBox 28"/>
              <p:cNvSpPr txBox="1"/>
              <p:nvPr/>
            </p:nvSpPr>
            <p:spPr>
              <a:xfrm>
                <a:off x="4100951" y="2074962"/>
                <a:ext cx="1485812" cy="3046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순위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왕십리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성수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장위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장위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충현동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반포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신사동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개포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압구정동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오금동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736782" y="2074962"/>
                <a:ext cx="1242662" cy="45243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순위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교남동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행당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성수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보운동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수유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우이동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울계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상계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9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갈헌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북아현동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목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3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잠원동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반포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4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거여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방이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강일동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00463" y="1916563"/>
                <a:ext cx="3629838" cy="3410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&lt;</a:t>
                </a:r>
                <a:r>
                  <a:rPr lang="ko-KR" alt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추출된 동 중 밀집도가 높은 지역</a:t>
                </a:r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&gt;</a:t>
                </a: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데이터 추출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53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593066" y="1179639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동 별 </a:t>
            </a:r>
            <a:r>
              <a:rPr lang="ko-KR" altLang="en-US" sz="2000" u="sng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직장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인구 밀집도 분석 결과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62859" y="1715644"/>
            <a:ext cx="3356900" cy="4792241"/>
            <a:chOff x="3700463" y="1771650"/>
            <a:chExt cx="3629838" cy="482762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3700463" y="1771650"/>
              <a:ext cx="3429000" cy="4827627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700463" y="1916563"/>
              <a:ext cx="3629838" cy="2731807"/>
              <a:chOff x="3700463" y="1916563"/>
              <a:chExt cx="3629838" cy="2731807"/>
            </a:xfrm>
            <a:grpFill/>
          </p:grpSpPr>
          <p:sp>
            <p:nvSpPr>
              <p:cNvPr id="27" name="TextBox 26"/>
              <p:cNvSpPr txBox="1"/>
              <p:nvPr/>
            </p:nvSpPr>
            <p:spPr>
              <a:xfrm>
                <a:off x="4100951" y="2074962"/>
                <a:ext cx="1485813" cy="1829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순위 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장안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반포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4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신사동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압구정동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오금동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602140" y="2074962"/>
                <a:ext cx="1593519" cy="2573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순위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성수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가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왕십리도선동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답십리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장위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2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삼선동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 err="1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충현동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잠원동</a:t>
                </a:r>
                <a:endPara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Bahnschrift Light" panose="020B0502040204020203" pitchFamily="34" charset="0"/>
                  <a:ea typeface="나눔스퀘어 Bold" panose="020B0600000101010101" pitchFamily="50" charset="-127"/>
                  <a:cs typeface="Arial" panose="020B0604020202020204" pitchFamily="34" charset="0"/>
                </a:endParaRPr>
              </a:p>
              <a:p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방배</a:t>
                </a:r>
                <a:r>
                  <a:rPr lang="en-US" altLang="ko-KR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1</a:t>
                </a:r>
                <a:r>
                  <a:rPr lang="ko-KR" altLang="en-US" sz="1600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동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700463" y="1916563"/>
                <a:ext cx="3629838" cy="3410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&lt;</a:t>
                </a:r>
                <a:r>
                  <a:rPr lang="ko-KR" alt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추출된 동 중 밀집도가 높은 지역</a:t>
                </a:r>
                <a:r>
                  <a:rPr lang="en-US" altLang="ko-KR" sz="1600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&gt;</a:t>
                </a:r>
              </a:p>
            </p:txBody>
          </p:sp>
        </p:grpSp>
      </p:grpSp>
      <p:sp>
        <p:nvSpPr>
          <p:cNvPr id="30" name="직사각형 29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1778" y="450760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데이터 추출 및 시각화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4215E2-EC48-4113-BC4D-AAE3E5FF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13" y="1612873"/>
            <a:ext cx="5927834" cy="50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5151" y="712370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맞게 변형하는 작업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29342" y="1232355"/>
            <a:ext cx="8092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>
                <a:solidFill>
                  <a:srgbClr val="FF0000"/>
                </a:solidFill>
              </a:rPr>
              <a:t># 특이사항 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환경부 엑셀 파일은 [충전소 코드] 항목을 통해 </a:t>
            </a:r>
            <a:r>
              <a:rPr lang="ko-KR" altLang="en-US" sz="1400" dirty="0" err="1"/>
              <a:t>완속</a:t>
            </a:r>
            <a:r>
              <a:rPr lang="ko-KR" altLang="en-US" sz="1400" dirty="0"/>
              <a:t> / 급속 충전기로 구분 되어 있음</a:t>
            </a:r>
          </a:p>
          <a:p>
            <a:r>
              <a:rPr lang="ko-KR" altLang="en-US" sz="1400" dirty="0"/>
              <a:t># 해당 데이터는 공공 데이터 자료이며 급속 충전소 위치만 나타나 있음</a:t>
            </a:r>
          </a:p>
          <a:p>
            <a:r>
              <a:rPr lang="ko-KR" altLang="en-US" sz="1400" dirty="0"/>
              <a:t># 해당 데이터는 업로드 일자 기준입니다. 따라서 </a:t>
            </a:r>
            <a:r>
              <a:rPr lang="ko-KR" altLang="en-US" sz="1400" dirty="0" err="1"/>
              <a:t>최신화도</a:t>
            </a:r>
            <a:r>
              <a:rPr lang="ko-KR" altLang="en-US" sz="1400" dirty="0"/>
              <a:t> 되어 있지 않음 </a:t>
            </a:r>
          </a:p>
          <a:p>
            <a:endParaRPr lang="ko-KR" altLang="en-US" sz="1400" dirty="0"/>
          </a:p>
          <a:p>
            <a:r>
              <a:rPr lang="ko-KR" altLang="en-US" sz="1400" dirty="0"/>
              <a:t># 2017.09 월에 마지막 업데이트 됨</a:t>
            </a:r>
          </a:p>
          <a:p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27" y="3522055"/>
            <a:ext cx="95345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151" y="712370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맞게 변형하는 작업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50" y="1235423"/>
            <a:ext cx="94773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151" y="712370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맞게 변형하는 작업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2" y="1595800"/>
            <a:ext cx="4838700" cy="4667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11614"/>
          <a:stretch/>
        </p:blipFill>
        <p:spPr>
          <a:xfrm>
            <a:off x="5936788" y="1595800"/>
            <a:ext cx="5781675" cy="45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151" y="712370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맞게 변형하는 작업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87" y="1496867"/>
            <a:ext cx="4352925" cy="484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76" y="1441164"/>
            <a:ext cx="6134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19670" y="1351170"/>
            <a:ext cx="8457640" cy="5054115"/>
            <a:chOff x="2885090" y="1204238"/>
            <a:chExt cx="8457640" cy="505411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969" y="1678336"/>
              <a:ext cx="8321761" cy="45800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85090" y="1204238"/>
              <a:ext cx="592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 전기자동차 충전소 위치 및 반경 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800m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97" y="876300"/>
            <a:ext cx="94869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38" y="1857073"/>
            <a:ext cx="94869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95759" y="1087042"/>
            <a:ext cx="8284173" cy="5328246"/>
            <a:chOff x="2797179" y="1148454"/>
            <a:chExt cx="8284173" cy="53282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090" y="1604348"/>
              <a:ext cx="8196262" cy="48723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97179" y="1148454"/>
              <a:ext cx="592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서울시 동 별 생활 인구 밀집도 분석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9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9" idx="0"/>
          </p:cNvCxnSpPr>
          <p:nvPr/>
        </p:nvCxnSpPr>
        <p:spPr>
          <a:xfrm flipH="1">
            <a:off x="6095998" y="0"/>
            <a:ext cx="2" cy="51188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95894" y="974859"/>
            <a:ext cx="19351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요인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분석 과정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데이터 추출 및 시각화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주요 코드 설명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85708" y="27312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85710" y="7729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82660" y="38840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29399" y="296090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전기차 충전소 최적의 입지 선정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6576" y="2314572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분석 결과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85708" y="5118829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4798" y="5401784"/>
            <a:ext cx="11272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참고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분석 도구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Light" panose="020E0507020206020404" pitchFamily="34" charset="0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사용 데이터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6267" y="4768810"/>
            <a:ext cx="468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참고 </a:t>
            </a:r>
            <a:r>
              <a:rPr lang="en-US" altLang="ko-KR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&amp; </a:t>
            </a:r>
            <a:r>
              <a:rPr lang="ko-KR" altLang="en-US" sz="3600" dirty="0">
                <a:latin typeface="Copperplate Gothic Light" panose="020E0507020206020404" pitchFamily="34" charset="0"/>
                <a:ea typeface="나눔스퀘어 Bold" panose="020B0600000101010101" pitchFamily="50" charset="-127"/>
              </a:rPr>
              <a:t>사용 데이터</a:t>
            </a:r>
          </a:p>
        </p:txBody>
      </p:sp>
    </p:spTree>
    <p:extLst>
      <p:ext uri="{BB962C8B-B14F-4D97-AF65-F5344CB8AC3E}">
        <p14:creationId xmlns:p14="http://schemas.microsoft.com/office/powerpoint/2010/main" val="754401889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50" y="1631005"/>
            <a:ext cx="9591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81" y="1441651"/>
            <a:ext cx="9534525" cy="2076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77" y="3712579"/>
            <a:ext cx="94773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95759" y="1087042"/>
            <a:ext cx="8284173" cy="5328246"/>
            <a:chOff x="2797179" y="1148454"/>
            <a:chExt cx="8284173" cy="53282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090" y="1604348"/>
              <a:ext cx="8196262" cy="48723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97179" y="1148454"/>
              <a:ext cx="592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서울시 동 별 직장 인구 밀집도 분석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61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pperplate Gothic Light" panose="020E05070202060204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78" y="45076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주요 코드 설명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5759" y="1087042"/>
            <a:ext cx="592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동 별 직장 인구 밀집도 분석 결과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36" y="1921238"/>
            <a:ext cx="7091924" cy="449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28922" y="1555775"/>
            <a:ext cx="1334156" cy="1294778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3743" y="1464528"/>
            <a:ext cx="405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chemeClr val="bg1"/>
                </a:solidFill>
                <a:latin typeface="Copperplate Gothic Light" panose="020E0507020206020404" pitchFamily="34" charset="0"/>
                <a:ea typeface="나눔스퀘어 ExtraBold" panose="020B0600000101010101" pitchFamily="50" charset="-127"/>
              </a:rPr>
              <a:t>분석 배경</a:t>
            </a:r>
          </a:p>
        </p:txBody>
      </p:sp>
    </p:spTree>
    <p:extLst>
      <p:ext uri="{BB962C8B-B14F-4D97-AF65-F5344CB8AC3E}">
        <p14:creationId xmlns:p14="http://schemas.microsoft.com/office/powerpoint/2010/main" val="18865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3" y="1587731"/>
            <a:ext cx="4029138" cy="51539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376190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서울시 대기 현황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06" y="4930172"/>
            <a:ext cx="4054299" cy="1619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06" y="4577698"/>
            <a:ext cx="1810003" cy="35247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06" y="960965"/>
            <a:ext cx="6205537" cy="321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9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76190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서울시 대기 현황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2" y="2018818"/>
            <a:ext cx="5362575" cy="389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49" y="2180865"/>
            <a:ext cx="5295899" cy="389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4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9" y="1148640"/>
            <a:ext cx="5896555" cy="451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48814" y="450760"/>
            <a:ext cx="462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전기차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보급 현황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8262" y="5970026"/>
            <a:ext cx="923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전기차 보급률이 급격하게 </a:t>
            </a:r>
            <a:r>
              <a:rPr lang="ko-KR" altLang="en-US" sz="2800" dirty="0">
                <a:solidFill>
                  <a:schemeClr val="accent1"/>
                </a:solidFill>
              </a:rPr>
              <a:t>높아지고</a:t>
            </a:r>
            <a:r>
              <a:rPr lang="ko-KR" altLang="en-US" sz="2800" dirty="0"/>
              <a:t> 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4C11B5-F8D2-4086-90A0-3E29D395B569}"/>
              </a:ext>
            </a:extLst>
          </p:cNvPr>
          <p:cNvSpPr/>
          <p:nvPr/>
        </p:nvSpPr>
        <p:spPr>
          <a:xfrm>
            <a:off x="1259078" y="5765890"/>
            <a:ext cx="9673840" cy="93149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92" y="1305968"/>
            <a:ext cx="45243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39616" y="2141418"/>
            <a:ext cx="2448270" cy="2439710"/>
            <a:chOff x="1331640" y="1700808"/>
            <a:chExt cx="2448270" cy="24397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700808"/>
              <a:ext cx="2448270" cy="2439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522" y="2852936"/>
              <a:ext cx="580506" cy="572072"/>
            </a:xfrm>
            <a:prstGeom prst="rect">
              <a:avLst/>
            </a:prstGeom>
            <a:noFill/>
            <a:ln>
              <a:noFill/>
            </a:ln>
            <a:effectLst>
              <a:outerShdw blurRad="419100" dist="50800" dir="5400000" algn="ctr" rotWithShape="0">
                <a:srgbClr val="92D05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7104114" y="2149832"/>
            <a:ext cx="2448270" cy="2431296"/>
            <a:chOff x="5436098" y="2149832"/>
            <a:chExt cx="2448270" cy="243129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8" y="2149832"/>
              <a:ext cx="2448270" cy="243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7002" y="3336024"/>
              <a:ext cx="326462" cy="453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431704" y="4715852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전기차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824192" y="47251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가솔린차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423593" y="5187268"/>
            <a:ext cx="2901489" cy="57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94.1g/km +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0g/km</a:t>
            </a:r>
            <a:endParaRPr lang="ko-KR" alt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00056" y="5187268"/>
            <a:ext cx="3528392" cy="576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석유채굴 </a:t>
            </a:r>
            <a:r>
              <a:rPr lang="en-US" altLang="ko-KR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26.5g/km + </a:t>
            </a:r>
            <a:r>
              <a:rPr lang="ko-KR" altLang="en-US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</a:t>
            </a:r>
            <a:r>
              <a:rPr lang="en-US" altLang="ko-KR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165.7g/km</a:t>
            </a:r>
            <a:endParaRPr lang="ko-KR" altLang="en-US" sz="15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0114" y="6107862"/>
            <a:ext cx="673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전기차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보급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연간 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톤 감축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98" y="2996952"/>
            <a:ext cx="95236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각형 12"/>
          <p:cNvSpPr/>
          <p:nvPr/>
        </p:nvSpPr>
        <p:spPr>
          <a:xfrm>
            <a:off x="2291320" y="1556792"/>
            <a:ext cx="3012592" cy="43204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배출량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94.1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g/km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744073" y="1556793"/>
            <a:ext cx="3062443" cy="432048"/>
            <a:chOff x="5220072" y="1556793"/>
            <a:chExt cx="3062443" cy="43204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오각형 26"/>
            <p:cNvSpPr/>
            <p:nvPr/>
          </p:nvSpPr>
          <p:spPr>
            <a:xfrm rot="10800000">
              <a:off x="5220072" y="1556793"/>
              <a:ext cx="3062443" cy="432048"/>
            </a:xfrm>
            <a:prstGeom prst="homePlate">
              <a:avLst>
                <a:gd name="adj" fmla="val 44503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1039" y="1588150"/>
              <a:ext cx="284641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r>
                <a:rPr lang="en-US" altLang="ko-KR" sz="105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en-US" altLang="ko-KR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배출량 </a:t>
              </a:r>
              <a:r>
                <a:rPr lang="en-US" altLang="ko-KR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192.2 g/km</a:t>
              </a:r>
              <a:endParaRPr lang="ko-KR" altLang="en-US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37619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전기차 효과 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2423593" y="6107862"/>
            <a:ext cx="609784" cy="5536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8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337336" y="1263151"/>
            <a:ext cx="3657599" cy="3968605"/>
            <a:chOff x="8333772" y="1992357"/>
            <a:chExt cx="3657599" cy="3968605"/>
          </a:xfrm>
        </p:grpSpPr>
        <p:pic>
          <p:nvPicPr>
            <p:cNvPr id="1030" name="Picture 6" descr="ìì ëª¨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744" y="1992357"/>
              <a:ext cx="2999918" cy="317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8333772" y="4988689"/>
              <a:ext cx="3657599" cy="972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45899" y="189317"/>
            <a:ext cx="1111777" cy="1046107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pperplate Gothic Light" panose="020E0507020206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4983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Bahnschrift Light" panose="020B0502040204020203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전기차 효과 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2818"/>
            <a:ext cx="46672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ì£¼ë¨¸ë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92" y="1652654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02052" y="3935889"/>
            <a:ext cx="3103153" cy="2890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친환경 주행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휘발유 자동차는 </a:t>
            </a:r>
            <a:r>
              <a:rPr lang="en-US" altLang="ko-KR" sz="1400" dirty="0">
                <a:solidFill>
                  <a:schemeClr val="tx1"/>
                </a:solidFill>
              </a:rPr>
              <a:t>1km</a:t>
            </a:r>
            <a:r>
              <a:rPr lang="ko-KR" altLang="en-US" sz="1400" dirty="0">
                <a:solidFill>
                  <a:schemeClr val="tx1"/>
                </a:solidFill>
              </a:rPr>
              <a:t>당 </a:t>
            </a:r>
            <a:r>
              <a:rPr lang="en-US" altLang="ko-KR" sz="1400" dirty="0">
                <a:solidFill>
                  <a:schemeClr val="tx1"/>
                </a:solidFill>
              </a:rPr>
              <a:t>150g</a:t>
            </a:r>
            <a:r>
              <a:rPr lang="ko-KR" altLang="en-US" sz="1400" dirty="0">
                <a:solidFill>
                  <a:schemeClr val="tx1"/>
                </a:solidFill>
              </a:rPr>
              <a:t>의    이산화탄소를 배출하지만 전기차는 유해가스를 배출하지 않음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67250" y="3938655"/>
            <a:ext cx="3345084" cy="2890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경제적 주행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전기모터와 심야 전기로 구동하여 운행 비용이 저렴하고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차량 수명이 길어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사회적 비용이 절감됨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413608" y="3786448"/>
            <a:ext cx="3345084" cy="2890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안전한 주행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전기모터로 사고시 폭발의 위험성 저하</a:t>
            </a:r>
          </a:p>
        </p:txBody>
      </p:sp>
    </p:spTree>
    <p:extLst>
      <p:ext uri="{BB962C8B-B14F-4D97-AF65-F5344CB8AC3E}">
        <p14:creationId xmlns:p14="http://schemas.microsoft.com/office/powerpoint/2010/main" val="128029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717</Words>
  <Application>Microsoft Office PowerPoint</Application>
  <PresentationFormat>와이드스크린</PresentationFormat>
  <Paragraphs>211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Copperplate Gothic Light</vt:lpstr>
      <vt:lpstr>맑은 고딕</vt:lpstr>
      <vt:lpstr>Arial</vt:lpstr>
      <vt:lpstr>나눔스퀘어 ExtraBold</vt:lpstr>
      <vt:lpstr>Bahnschrift Light</vt:lpstr>
      <vt:lpstr>2_Office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성현최 성현최</cp:lastModifiedBy>
  <cp:revision>212</cp:revision>
  <dcterms:created xsi:type="dcterms:W3CDTF">2017-05-16T13:07:52Z</dcterms:created>
  <dcterms:modified xsi:type="dcterms:W3CDTF">2019-05-07T17:07:26Z</dcterms:modified>
</cp:coreProperties>
</file>